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Constantia"/>
      <p:regular r:id="rId27"/>
      <p:bold r:id="rId28"/>
      <p:italic r:id="rId29"/>
      <p:boldItalic r:id="rId30"/>
    </p:embeddedFont>
    <p:embeddedFont>
      <p:font typeface="PT Serif"/>
      <p:regular r:id="rId31"/>
      <p:bold r:id="rId32"/>
      <p:italic r:id="rId33"/>
      <p:boldItalic r:id="rId34"/>
    </p:embeddedFont>
    <p:embeddedFont>
      <p:font typeface="Old Standard TT"/>
      <p:regular r:id="rId35"/>
      <p:bold r:id="rId36"/>
      <p:italic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54C447-F04C-4A10-AD2E-1C320B1CF0C7}">
  <a:tblStyle styleId="{C054C447-F04C-4A10-AD2E-1C320B1CF0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onstantia-bold.fntdata"/><Relationship Id="rId27" Type="http://schemas.openxmlformats.org/officeDocument/2006/relationships/font" Target="fonts/Constanti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nstanti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erif-regular.fntdata"/><Relationship Id="rId30" Type="http://schemas.openxmlformats.org/officeDocument/2006/relationships/font" Target="fonts/Constantia-boldItalic.fntdata"/><Relationship Id="rId11" Type="http://schemas.openxmlformats.org/officeDocument/2006/relationships/slide" Target="slides/slide6.xml"/><Relationship Id="rId33" Type="http://schemas.openxmlformats.org/officeDocument/2006/relationships/font" Target="fonts/PTSerif-italic.fntdata"/><Relationship Id="rId10" Type="http://schemas.openxmlformats.org/officeDocument/2006/relationships/slide" Target="slides/slide5.xml"/><Relationship Id="rId32" Type="http://schemas.openxmlformats.org/officeDocument/2006/relationships/font" Target="fonts/PTSerif-bold.fntdata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font" Target="fonts/PTSerif-boldItalic.fntdata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2f2a4f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 the internal power conversions will be handled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b22f2a4f69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22f2a4f6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 the internal power conversions will be handled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b22f2a4f69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22f2a4f6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 the internal power conversions will be handled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b22f2a4f69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22f2a4f6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More complex simulations and calculations will be made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Heatsink and fan will be utilized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1b22f2a4f69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3f5b1fe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Rds on (hence conduction losses) is </a:t>
            </a:r>
            <a:r>
              <a:rPr lang="tr-TR">
                <a:latin typeface="Arial"/>
                <a:ea typeface="Arial"/>
                <a:cs typeface="Arial"/>
                <a:sym typeface="Arial"/>
              </a:rPr>
              <a:t>inversely</a:t>
            </a:r>
            <a:r>
              <a:rPr lang="tr-TR">
                <a:latin typeface="Arial"/>
                <a:ea typeface="Arial"/>
                <a:cs typeface="Arial"/>
                <a:sym typeface="Arial"/>
              </a:rPr>
              <a:t> proportional with the current rating, </a:t>
            </a:r>
            <a:r>
              <a:rPr lang="tr-TR">
                <a:latin typeface="Arial"/>
                <a:ea typeface="Arial"/>
                <a:cs typeface="Arial"/>
                <a:sym typeface="Arial"/>
              </a:rPr>
              <a:t>which brings a price tradeoff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Lower voltage ratings require more careful designs to avoid voltage spikes, good avalanche ratings, and careful control; possibly lots of gate opening losses to stay in the linear region more to avoid the spikes, which is a large trade-off and risk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343f5b1fed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22f2a4f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>
                <a:latin typeface="Arial"/>
                <a:ea typeface="Arial"/>
                <a:cs typeface="Arial"/>
                <a:sym typeface="Arial"/>
              </a:rPr>
              <a:t>Here we can see the trade offs between the MOSFET choices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b22f2a4f69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22f2a4f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b22f2a4f6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f0a88e32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e1f0a88e3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e1f0a88e32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43f5b1f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" name="Google Shape;70;g1343f5b1fed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22f2a4f6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" name="Google Shape;79;g1b22f2a4f69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116de21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Many designs exist, most simple one is 1 phase fbdr, but not for four quadrant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H bridge is one option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thyristor dual converter is second option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bu we have chosen h bridge with a chopper as the final choice, and to reduce the ripple we will use 3 phase fbdr</a:t>
            </a:r>
            <a:endParaRPr/>
          </a:p>
        </p:txBody>
      </p:sp>
      <p:sp>
        <p:nvSpPr>
          <p:cNvPr id="87" name="Google Shape;87;g1b116de21a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116de21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1b116de21a2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116de21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Off the shelf half bridge gate drivers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Microcontroller - arduino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PWM duty will be adjusted for different mosfets for different modes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Closed loop PID current control will be implemented to reduce the ripple and avoid high currents and voltages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Duty change will be adjusted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Tuning will be done after the test setup is ready, possibly with potentiometers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b116de21a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21f6a799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The advantages of pcb implementation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b21f6a799e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22f2a4f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 the internal power conversions will be handled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b22f2a4f69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2f2a4f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 the internal power conversions will be handled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All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b22f2a4f69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ing Slide">
  <p:cSld name="1_Title Slid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b="17592" l="8662" r="8753" t="11096"/>
          <a:stretch/>
        </p:blipFill>
        <p:spPr>
          <a:xfrm>
            <a:off x="1380396" y="323857"/>
            <a:ext cx="6415312" cy="415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Başlık Slaydı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21125" y="-114904"/>
            <a:ext cx="4300201" cy="121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072753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5755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153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1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17592" l="8662" r="8753" t="11096"/>
          <a:stretch/>
        </p:blipFill>
        <p:spPr>
          <a:xfrm>
            <a:off x="1782930" y="601905"/>
            <a:ext cx="5608463" cy="363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4495800" y="3871913"/>
            <a:ext cx="4851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tr-TR" sz="2200" u="none" cap="none" strike="noStrike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 for your attention.</a:t>
            </a:r>
            <a:endParaRPr i="0" sz="2200" u="none" cap="none" strike="noStrike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b="1" sz="24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57200" y="1885950"/>
            <a:ext cx="40401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sz="2200"/>
            </a:lvl1pPr>
            <a:lvl2pPr indent="-33655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 sz="1800"/>
            </a:lvl3pPr>
            <a:lvl4pPr indent="-29463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1885950"/>
            <a:ext cx="40419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sz="2200"/>
            </a:lvl1pPr>
            <a:lvl2pPr indent="-33655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 sz="1800"/>
            </a:lvl3pPr>
            <a:lvl4pPr indent="-29463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4pPr>
            <a:lvl5pPr indent="-29463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2600"/>
            </a:lvl1pPr>
            <a:lvl2pPr indent="-35814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2600"/>
            </a:lvl1pPr>
            <a:lvl2pPr indent="-358140" lvl="1" marL="91440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0289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4pPr>
            <a:lvl5pPr indent="-30289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65002" ty="0" sy="65002"/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-6619"/>
            <a:ext cx="9144000" cy="5143500"/>
          </a:xfrm>
          <a:prstGeom prst="rect">
            <a:avLst/>
          </a:prstGeom>
          <a:solidFill>
            <a:srgbClr val="FFFFFF">
              <a:alpha val="5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983368" y="4898793"/>
            <a:ext cx="8170164" cy="251181"/>
            <a:chOff x="0" y="6522510"/>
            <a:chExt cx="9144000" cy="335400"/>
          </a:xfrm>
        </p:grpSpPr>
        <p:sp>
          <p:nvSpPr>
            <p:cNvPr id="12" name="Google Shape;12;p1"/>
            <p:cNvSpPr/>
            <p:nvPr/>
          </p:nvSpPr>
          <p:spPr>
            <a:xfrm>
              <a:off x="0" y="6522510"/>
              <a:ext cx="9144000" cy="335400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pic>
          <p:nvPicPr>
            <p:cNvPr id="13" name="Google Shape;13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1"/>
          <p:cNvGrpSpPr/>
          <p:nvPr/>
        </p:nvGrpSpPr>
        <p:grpSpPr>
          <a:xfrm>
            <a:off x="-9532" y="4898793"/>
            <a:ext cx="8170164" cy="251181"/>
            <a:chOff x="0" y="6522510"/>
            <a:chExt cx="9144000" cy="335400"/>
          </a:xfrm>
        </p:grpSpPr>
        <p:sp>
          <p:nvSpPr>
            <p:cNvPr id="15" name="Google Shape;15;p1"/>
            <p:cNvSpPr/>
            <p:nvPr/>
          </p:nvSpPr>
          <p:spPr>
            <a:xfrm>
              <a:off x="0" y="6522510"/>
              <a:ext cx="9144000" cy="335400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pic>
          <p:nvPicPr>
            <p:cNvPr id="16" name="Google Shape;16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7;p1"/>
          <p:cNvGrpSpPr/>
          <p:nvPr/>
        </p:nvGrpSpPr>
        <p:grpSpPr>
          <a:xfrm>
            <a:off x="1177083" y="4898684"/>
            <a:ext cx="6876288" cy="251248"/>
            <a:chOff x="0" y="6522510"/>
            <a:chExt cx="9144000" cy="335489"/>
          </a:xfrm>
        </p:grpSpPr>
        <p:sp>
          <p:nvSpPr>
            <p:cNvPr id="18" name="Google Shape;18;p1"/>
            <p:cNvSpPr/>
            <p:nvPr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pic>
          <p:nvPicPr>
            <p:cNvPr id="19" name="Google Shape;19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1"/>
          <p:cNvSpPr/>
          <p:nvPr/>
        </p:nvSpPr>
        <p:spPr>
          <a:xfrm>
            <a:off x="-9525" y="-5953"/>
            <a:ext cx="9163050" cy="781050"/>
          </a:xfrm>
          <a:custGeom>
            <a:rect b="b" l="l" r="r" t="t"/>
            <a:pathLst>
              <a:path extrusionOk="0" h="656" w="5772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8D8D8">
              <a:alpha val="2313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1" name="Google Shape;21;p1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457200" y="1072753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5755" lvl="1" marL="914400" marR="0" rtl="0" algn="l">
              <a:lnSpc>
                <a:spcPct val="100000"/>
              </a:lnSpc>
              <a:spcBef>
                <a:spcPts val="438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861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2894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ts val="117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2895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ts val="117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09879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/>
              <a:buChar char="•"/>
              <a:defRPr b="0" i="0" sz="16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/>
              <a:buChar char="•"/>
              <a:defRPr b="0" i="0" sz="14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5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XKVKLJc_aq4CkBoZE5pBA65DF7IQ0dMU/edit?usp=sharing&amp;ouid=114342945196137194111&amp;rtpof=true&amp;sd=true" TargetMode="External"/><Relationship Id="rId4" Type="http://schemas.openxmlformats.org/officeDocument/2006/relationships/hyperlink" Target="https://www.digikey.com/en/products/detail/rochester-electronics-llc/IRFP254B/1210998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scdn.rohm.com/en/products/databook/applinote/discrete/sic/common/how_to_use_thermal_models_an-e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01" y="145900"/>
            <a:ext cx="8405401" cy="6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358298" y="1162650"/>
            <a:ext cx="84054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33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EE 463 Hardware Project </a:t>
            </a:r>
            <a:endParaRPr sz="2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2022-2023 Fall</a:t>
            </a:r>
            <a:endParaRPr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Four-Quadrant DC Motor Driver Using an H-Bridge and a Chopper </a:t>
            </a:r>
            <a:endParaRPr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with Closed-Loop Current Control</a:t>
            </a:r>
            <a:endParaRPr sz="24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-TR" sz="2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Hard-Time Regulators</a:t>
            </a:r>
            <a:r>
              <a:rPr lang="tr-TR" sz="33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İsmail Macit - 2305084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Fatih Erden - 2304566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Işık Emir Altunkol - 2442408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3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December 12</a:t>
            </a:r>
            <a:r>
              <a:rPr i="0" lang="tr-TR" sz="1300" u="none" cap="none" strike="noStrike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, </a:t>
            </a:r>
            <a:r>
              <a:rPr lang="tr-TR" sz="13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2022</a:t>
            </a:r>
            <a:endParaRPr i="0" sz="1100" u="none" cap="none" strike="noStrike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125" y="74738"/>
            <a:ext cx="3635748" cy="8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Simulations: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Forward Motoring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600">
                <a:latin typeface="PT Serif"/>
                <a:ea typeface="PT Serif"/>
                <a:cs typeface="PT Serif"/>
                <a:sym typeface="PT Serif"/>
              </a:rPr>
              <a:t>(Synchronous Buck)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63" y="1123758"/>
            <a:ext cx="7454674" cy="357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63" y="1119763"/>
            <a:ext cx="7584077" cy="368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 b="2160" l="0" r="0" t="-2160"/>
          <a:stretch/>
        </p:blipFill>
        <p:spPr>
          <a:xfrm>
            <a:off x="731526" y="1069063"/>
            <a:ext cx="7567805" cy="36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6">
            <a:alphaModFix/>
          </a:blip>
          <a:srcRect b="-1399" l="0" r="0" t="1400"/>
          <a:stretch/>
        </p:blipFill>
        <p:spPr>
          <a:xfrm>
            <a:off x="940825" y="1167150"/>
            <a:ext cx="7423224" cy="361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400" y="1121727"/>
            <a:ext cx="7584077" cy="3677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4737825" y="15647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600">
                <a:solidFill>
                  <a:srgbClr val="595959"/>
                </a:solidFill>
                <a:latin typeface="PT Serif"/>
                <a:ea typeface="PT Serif"/>
                <a:cs typeface="PT Serif"/>
                <a:sym typeface="PT Serif"/>
              </a:rPr>
              <a:t>Regenerative Breaking!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59" name="Google Shape;159;p20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Simulations: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Continuous Generation</a:t>
            </a:r>
            <a:endParaRPr sz="16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463" y="1174458"/>
            <a:ext cx="7335082" cy="357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67" name="Google Shape;167;p21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Simulations: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Other quadrants are the same!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38" y="1174458"/>
            <a:ext cx="7528320" cy="357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75" name="Google Shape;175;p22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Thermal Considerations</a:t>
            </a:r>
            <a:endParaRPr b="1"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Specifications and Requirements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467600" y="1137800"/>
            <a:ext cx="8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tr-TR">
                <a:latin typeface="Century Gothic"/>
                <a:ea typeface="Century Gothic"/>
                <a:cs typeface="Century Gothic"/>
                <a:sym typeface="Century Gothic"/>
              </a:rPr>
              <a:t>Thermal limits are important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00" y="1538000"/>
            <a:ext cx="6198809" cy="305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0" y="2010861"/>
            <a:ext cx="4132374" cy="18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449" y="1940012"/>
            <a:ext cx="3295049" cy="20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584825" y="1137800"/>
            <a:ext cx="8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tr-TR">
                <a:latin typeface="Century Gothic"/>
                <a:ea typeface="Century Gothic"/>
                <a:cs typeface="Century Gothic"/>
                <a:sym typeface="Century Gothic"/>
              </a:rPr>
              <a:t>More complex models!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87" name="Google Shape;187;p23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5079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Component Selection:</a:t>
            </a:r>
            <a:endParaRPr b="1"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Specifications and Requirements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467600" y="1137800"/>
            <a:ext cx="8478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i="1" lang="tr-TR" sz="1800" u="sng">
                <a:latin typeface="Century Gothic"/>
                <a:ea typeface="Century Gothic"/>
                <a:cs typeface="Century Gothic"/>
                <a:sym typeface="Century Gothic"/>
              </a:rPr>
              <a:t>For MOSFETs:</a:t>
            </a:r>
            <a:endParaRPr i="1" sz="18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tr-TR" sz="1800">
                <a:latin typeface="Century Gothic"/>
                <a:ea typeface="Century Gothic"/>
                <a:cs typeface="Century Gothic"/>
                <a:sym typeface="Century Gothic"/>
              </a:rPr>
              <a:t>Higher breakdown voltage, higher current rating → Higher cost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tr-TR" sz="1800">
                <a:latin typeface="Century Gothic"/>
                <a:ea typeface="Century Gothic"/>
                <a:cs typeface="Century Gothic"/>
                <a:sym typeface="Century Gothic"/>
              </a:rPr>
              <a:t>Higher current rating </a:t>
            </a:r>
            <a:r>
              <a:rPr lang="tr-T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Lower conduction resistance → Higher efficiency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tr-T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breakdown voltage → Easier design, possibly less linear region losses </a:t>
            </a:r>
            <a:r>
              <a:rPr lang="tr-T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Higher efficiency and safety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08700" y="3441075"/>
            <a:ext cx="85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Higher efficiency + Easier design + Lesser risk → Higher cost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07900" y="4111100"/>
            <a:ext cx="85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-TR" sz="2000">
                <a:solidFill>
                  <a:srgbClr val="C2002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Engineering → Optimize these according to the needs</a:t>
            </a:r>
            <a:endParaRPr b="1" sz="2000">
              <a:solidFill>
                <a:srgbClr val="C2002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97" name="Google Shape;197;p24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98" name="Google Shape;198;p24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Component Selection:</a:t>
            </a:r>
            <a:endParaRPr b="1"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Specifications and Requirements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57200" y="1130325"/>
            <a:ext cx="8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>
                <a:latin typeface="Century Gothic"/>
                <a:ea typeface="Century Gothic"/>
                <a:cs typeface="Century Gothic"/>
                <a:sym typeface="Century Gothic"/>
              </a:rPr>
              <a:t>Several options for MOSFETs: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00" name="Google Shape;200;p24"/>
          <p:cNvGraphicFramePr/>
          <p:nvPr/>
        </p:nvGraphicFramePr>
        <p:xfrm>
          <a:off x="628625" y="163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{C054C447-F04C-4A10-AD2E-1C320B1CF0C7}</a:tableStyleId>
              </a:tblPr>
              <a:tblGrid>
                <a:gridCol w="1694275"/>
                <a:gridCol w="1378975"/>
                <a:gridCol w="1273850"/>
                <a:gridCol w="1079725"/>
                <a:gridCol w="115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u="sng">
                          <a:solidFill>
                            <a:schemeClr val="hlink"/>
                          </a:solidFill>
                          <a:hlinkClick r:id="rId3"/>
                        </a:rPr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Vds Voltage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(V)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Continuous Id Current (A)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Rds_on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(mOhm)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Price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($)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050">
                          <a:solidFill>
                            <a:srgbClr val="221ABB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IRFP254B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140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r-TR" sz="1050">
                          <a:solidFill>
                            <a:srgbClr val="221ABB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IXTP36N30P</a:t>
                      </a:r>
                      <a:endParaRPr>
                        <a:solidFill>
                          <a:srgbClr val="221AB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4.97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tr-TR" sz="1050">
                          <a:solidFill>
                            <a:srgbClr val="221ABB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IXFP38N30X3</a:t>
                      </a:r>
                      <a:endParaRPr b="1" sz="1050">
                        <a:solidFill>
                          <a:srgbClr val="221ABB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/>
                        <a:t>6.13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24"/>
          <p:cNvSpPr txBox="1"/>
          <p:nvPr/>
        </p:nvSpPr>
        <p:spPr>
          <a:xfrm>
            <a:off x="457200" y="3650438"/>
            <a:ext cx="84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r-TR">
                <a:solidFill>
                  <a:srgbClr val="C2002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Similar </a:t>
            </a:r>
            <a:r>
              <a:rPr b="1" i="1" lang="tr-TR">
                <a:solidFill>
                  <a:srgbClr val="C2002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comparisons are done/will be done for the other components</a:t>
            </a:r>
            <a:endParaRPr b="1" i="1">
              <a:solidFill>
                <a:srgbClr val="C2002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07" name="Google Shape;207;p25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457200" y="-42196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References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070250" y="1009475"/>
            <a:ext cx="70776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[1] </a:t>
            </a:r>
            <a:r>
              <a:rPr lang="tr-TR" sz="1800" u="sng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https://fscdn.rohm.com/en/products/databook/applinote/discrete/sic/common/how_to_use_thermal_models_an-e.pdf</a:t>
            </a:r>
            <a:endParaRPr sz="18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01" y="3728525"/>
            <a:ext cx="8405401" cy="6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4615800" y="3885675"/>
            <a:ext cx="41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Thank you for your attention.</a:t>
            </a:r>
            <a:endParaRPr sz="2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3200">
                <a:latin typeface="PT Serif"/>
                <a:ea typeface="PT Serif"/>
                <a:cs typeface="PT Serif"/>
                <a:sym typeface="PT Serif"/>
              </a:rPr>
              <a:t>Introduction: </a:t>
            </a:r>
            <a:r>
              <a:rPr lang="tr-TR" sz="3200">
                <a:latin typeface="PT Serif"/>
                <a:ea typeface="PT Serif"/>
                <a:cs typeface="PT Serif"/>
                <a:sym typeface="PT Serif"/>
              </a:rPr>
              <a:t>DC Motors</a:t>
            </a:r>
            <a:endParaRPr sz="32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38" y="1499525"/>
            <a:ext cx="7707925" cy="24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100" y="1235750"/>
            <a:ext cx="6295808" cy="354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3200">
                <a:latin typeface="PT Serif"/>
                <a:ea typeface="PT Serif"/>
                <a:cs typeface="PT Serif"/>
                <a:sym typeface="PT Serif"/>
              </a:rPr>
              <a:t>Introduction: </a:t>
            </a:r>
            <a:r>
              <a:rPr lang="tr-TR" sz="3200">
                <a:latin typeface="PT Serif"/>
                <a:ea typeface="PT Serif"/>
                <a:cs typeface="PT Serif"/>
                <a:sym typeface="PT Serif"/>
              </a:rPr>
              <a:t>Motor Drives</a:t>
            </a:r>
            <a:endParaRPr sz="32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2396375" y="1402175"/>
            <a:ext cx="48924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erif"/>
              <a:buChar char="❏"/>
            </a:pP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Large current requirements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T Serif"/>
              <a:ea typeface="PT Serif"/>
              <a:cs typeface="PT Serif"/>
              <a:sym typeface="PT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erif"/>
              <a:buChar char="❏"/>
            </a:pPr>
            <a:r>
              <a:rPr lang="tr-TR"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Precise control ability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T Serif"/>
              <a:ea typeface="PT Serif"/>
              <a:cs typeface="PT Serif"/>
              <a:sym typeface="PT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erif"/>
              <a:buChar char="❏"/>
            </a:pP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Voltage/Current protection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Design Decisions: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Topology Selection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400" y="1318283"/>
            <a:ext cx="52387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5" y="1244608"/>
            <a:ext cx="3331601" cy="337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950" y="1705362"/>
            <a:ext cx="4599023" cy="245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4500" y="1242350"/>
            <a:ext cx="5715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Design Decisions: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Topology Selection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88" y="1390626"/>
            <a:ext cx="8083026" cy="300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09" name="Google Shape;109;p15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Design Decisions: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Control Methodology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75" y="1426463"/>
            <a:ext cx="6613850" cy="30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0" y="1347475"/>
            <a:ext cx="64770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62" y="1779375"/>
            <a:ext cx="7938876" cy="1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Design Decisions: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PCB Implementation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429200" y="1296675"/>
            <a:ext cx="62856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❏"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Smaller and compact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❏"/>
            </a:pPr>
            <a:r>
              <a:rPr lang="tr-TR"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Easier to assemble and manufacture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❏"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Resilient to external factors such as vibration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❏"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More control over the electrical design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	- Better noise immunity and EMC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	- Increased efficiency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27" name="Google Shape;127;p17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Design Decisions: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Other Considerations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429200" y="1296675"/>
            <a:ext cx="6285600" cy="2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❏"/>
            </a:pPr>
            <a:r>
              <a:rPr lang="tr-TR" sz="1800">
                <a:latin typeface="PT Serif"/>
                <a:ea typeface="PT Serif"/>
                <a:cs typeface="PT Serif"/>
                <a:sym typeface="PT Serif"/>
              </a:rPr>
              <a:t>Mechanical design: A suitable case with labels on required measurement and input-output ports will be designed.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❏"/>
            </a:pPr>
            <a:r>
              <a:rPr lang="tr-TR"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Single supply: The design is aimed to be powered by only a three phase AC supply. Commercial converters which are used for home appliance applications will be investigated.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135" name="Google Shape;135;p18"/>
          <p:cNvSpPr txBox="1"/>
          <p:nvPr>
            <p:ph idx="10" type="dt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457200" y="252858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Simulations</a:t>
            </a:r>
            <a:r>
              <a:rPr b="1" lang="tr-TR" sz="2400">
                <a:latin typeface="PT Serif"/>
                <a:ea typeface="PT Serif"/>
                <a:cs typeface="PT Serif"/>
                <a:sym typeface="PT Serif"/>
              </a:rPr>
              <a:t>: </a:t>
            </a:r>
            <a:r>
              <a:rPr lang="tr-TR" sz="2400">
                <a:latin typeface="PT Serif"/>
                <a:ea typeface="PT Serif"/>
                <a:cs typeface="PT Serif"/>
                <a:sym typeface="PT Serif"/>
              </a:rPr>
              <a:t>The Models</a:t>
            </a:r>
            <a:endParaRPr sz="24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38" y="1174458"/>
            <a:ext cx="7528320" cy="357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788" y="1174451"/>
            <a:ext cx="7252424" cy="344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75" y="1174450"/>
            <a:ext cx="7650850" cy="36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388" y="1143411"/>
            <a:ext cx="7659216" cy="3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